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9" r:id="rId4"/>
    <p:sldId id="260" r:id="rId5"/>
    <p:sldId id="262" r:id="rId6"/>
    <p:sldId id="263" r:id="rId7"/>
    <p:sldId id="264" r:id="rId8"/>
    <p:sldId id="261" r:id="rId9"/>
    <p:sldId id="265" r:id="rId10"/>
    <p:sldId id="257" r:id="rId11"/>
    <p:sldId id="266" r:id="rId12"/>
    <p:sldId id="273" r:id="rId13"/>
    <p:sldId id="258" r:id="rId14"/>
    <p:sldId id="275" r:id="rId15"/>
    <p:sldId id="268" r:id="rId16"/>
    <p:sldId id="267" r:id="rId17"/>
    <p:sldId id="271" r:id="rId18"/>
    <p:sldId id="272" r:id="rId19"/>
    <p:sldId id="270" r:id="rId20"/>
    <p:sldId id="269" r:id="rId2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da NicH" initials="KN" lastIdx="1" clrIdx="0">
    <p:extLst>
      <p:ext uri="{19B8F6BF-5375-455C-9EA6-DF929625EA0E}">
        <p15:presenceInfo xmlns:p15="http://schemas.microsoft.com/office/powerpoint/2012/main" userId="b05c0464d44246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C7F"/>
    <a:srgbClr val="009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ไม่มีสไตล์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487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01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843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1025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640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982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003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800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767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153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024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22C3-5219-4EC5-98CF-FD35A69297E0}" type="datetimeFigureOut">
              <a:rPr lang="th-TH" smtClean="0"/>
              <a:t>23/11/58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9C212-CCB2-4AFF-9374-6448F15DF8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120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7.wav"/><Relationship Id="rId3" Type="http://schemas.openxmlformats.org/officeDocument/2006/relationships/audio" Target="../media/audio2.wav"/><Relationship Id="rId7" Type="http://schemas.openxmlformats.org/officeDocument/2006/relationships/audio" Target="../media/audio6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5.wav"/><Relationship Id="rId11" Type="http://schemas.openxmlformats.org/officeDocument/2006/relationships/image" Target="../media/image15.gif"/><Relationship Id="rId5" Type="http://schemas.openxmlformats.org/officeDocument/2006/relationships/audio" Target="../media/audio4.wav"/><Relationship Id="rId10" Type="http://schemas.openxmlformats.org/officeDocument/2006/relationships/image" Target="../media/image14.png"/><Relationship Id="rId4" Type="http://schemas.openxmlformats.org/officeDocument/2006/relationships/audio" Target="../media/audio3.wav"/><Relationship Id="rId9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54" t="1469" r="13150" b="-1469"/>
          <a:stretch/>
        </p:blipFill>
        <p:spPr>
          <a:xfrm>
            <a:off x="-304800" y="41441"/>
            <a:ext cx="12534900" cy="6918159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3900714" y="2608943"/>
            <a:ext cx="1524000" cy="152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941457" y="2608943"/>
            <a:ext cx="1524000" cy="15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417457" y="2608943"/>
            <a:ext cx="1524000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th-TH" dirty="0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4460187" y="4132943"/>
            <a:ext cx="30049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COLOR TEST</a:t>
            </a:r>
            <a:endParaRPr lang="th-TH" sz="4400" b="1" dirty="0">
              <a:solidFill>
                <a:schemeClr val="bg1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3900714" y="1988819"/>
            <a:ext cx="4564743" cy="62012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627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782595" y="849536"/>
            <a:ext cx="1784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/>
              <a:t>วิธีการเล่น</a:t>
            </a:r>
            <a:endParaRPr lang="th-TH" sz="4000" b="1" dirty="0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782595" y="1722673"/>
            <a:ext cx="75165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1 กดปุ่ม </a:t>
            </a:r>
            <a:r>
              <a:rPr lang="en-US" dirty="0" smtClean="0"/>
              <a:t>confirm</a:t>
            </a:r>
          </a:p>
          <a:p>
            <a:r>
              <a:rPr lang="th-TH" dirty="0" smtClean="0"/>
              <a:t>2 เอารูสัตว์ต่างๆ ไปวางเรียงกันตามลำดับห่วงโซ่อาหาร บน</a:t>
            </a:r>
            <a:r>
              <a:rPr lang="en-US" dirty="0" smtClean="0"/>
              <a:t> </a:t>
            </a:r>
            <a:r>
              <a:rPr lang="en-US" dirty="0" err="1" smtClean="0"/>
              <a:t>FoodBoard</a:t>
            </a:r>
            <a:endParaRPr lang="en-US" dirty="0" smtClean="0"/>
          </a:p>
          <a:p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th-TH" dirty="0" smtClean="0"/>
              <a:t>เมื่อเรียงเสร็จกด </a:t>
            </a:r>
            <a:r>
              <a:rPr lang="en-US" dirty="0" smtClean="0"/>
              <a:t>confirm </a:t>
            </a:r>
            <a:r>
              <a:rPr lang="th-TH" dirty="0" smtClean="0"/>
              <a:t>อีกทีเพื่อยืนยัน</a:t>
            </a:r>
            <a:endParaRPr lang="th-TH" dirty="0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767803" y="3514723"/>
            <a:ext cx="2231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/>
              <a:t>วิธีนับคะแนน</a:t>
            </a:r>
            <a:endParaRPr lang="th-TH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กล่องข้อความ 4"/>
              <p:cNvSpPr txBox="1"/>
              <p:nvPr/>
            </p:nvSpPr>
            <p:spPr>
              <a:xfrm>
                <a:off x="883165" y="4222609"/>
                <a:ext cx="3171829" cy="10463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b="0" i="0" smtClean="0">
                          <a:latin typeface="Cambria Math" panose="02040503050406030204" pitchFamily="18" charset="0"/>
                        </a:rPr>
                        <m:t>คะแนน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h-T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b="0" i="1" smtClean="0">
                              <a:latin typeface="Cambria Math" panose="02040503050406030204" pitchFamily="18" charset="0"/>
                            </a:rPr>
                            <m:t>จำนวนบล๊อคที่ถูก</m:t>
                          </m:r>
                        </m:num>
                        <m:den>
                          <m:r>
                            <a:rPr lang="th-TH" b="0" i="1" smtClean="0">
                              <a:latin typeface="Cambria Math" panose="02040503050406030204" pitchFamily="18" charset="0"/>
                            </a:rPr>
                            <m:t>เวลา</m:t>
                          </m:r>
                          <m:r>
                            <a:rPr lang="th-T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5" name="กล่องข้อความ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65" y="4222609"/>
                <a:ext cx="3171829" cy="104631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รูปภาพ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1" t="5016" r="27144" b="14373"/>
          <a:stretch/>
        </p:blipFill>
        <p:spPr>
          <a:xfrm>
            <a:off x="7600515" y="235022"/>
            <a:ext cx="4743885" cy="38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r="25000" b="5377"/>
          <a:stretch/>
        </p:blipFill>
        <p:spPr>
          <a:xfrm>
            <a:off x="7682092" y="257904"/>
            <a:ext cx="2422539" cy="2490461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2" t="430" r="24890" b="5377"/>
          <a:stretch/>
        </p:blipFill>
        <p:spPr>
          <a:xfrm>
            <a:off x="4890625" y="325440"/>
            <a:ext cx="2583425" cy="250340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1" t="1112" r="24687" b="6111"/>
          <a:stretch/>
        </p:blipFill>
        <p:spPr>
          <a:xfrm>
            <a:off x="2260044" y="257904"/>
            <a:ext cx="2630581" cy="2638481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4083236" y="4895850"/>
            <a:ext cx="4314825" cy="847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CONFIRM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8134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53 -1.48148E-6 L -0.41615 0.3407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84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53 -1.11111E-6 L 0.0211 0.313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53 -1.11111E-6 L 0.46146 0.3326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96" y="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8" dur="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1411759" y="774021"/>
            <a:ext cx="2443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 smtClean="0">
                <a:latin typeface="+mj-lt"/>
              </a:rPr>
              <a:t>กระบวนการ</a:t>
            </a:r>
            <a:endParaRPr lang="th-TH" sz="4800" b="1" dirty="0">
              <a:latin typeface="+mj-lt"/>
            </a:endParaRP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1411759" y="1768104"/>
            <a:ext cx="93775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>
                <a:latin typeface="+mj-lt"/>
              </a:rPr>
              <a:t>ผู้ผลิต และ ผู้บริโภคอันดับ 1 ใช้การตรวจสอบ ความต้านทาน</a:t>
            </a:r>
          </a:p>
          <a:p>
            <a:r>
              <a:rPr lang="th-TH" sz="3600" b="1" dirty="0" smtClean="0">
                <a:latin typeface="+mj-lt"/>
              </a:rPr>
              <a:t>และความเข้มแสงด้วย </a:t>
            </a:r>
            <a:r>
              <a:rPr lang="en-US" sz="3600" b="1" dirty="0" smtClean="0">
                <a:latin typeface="+mj-lt"/>
              </a:rPr>
              <a:t>infrared </a:t>
            </a:r>
            <a:r>
              <a:rPr lang="th-TH" sz="3600" b="1" dirty="0" smtClean="0">
                <a:latin typeface="+mj-lt"/>
              </a:rPr>
              <a:t>เพื่อยืนยันที่อยู่อาศัยของสิ่งมีชีวิต</a:t>
            </a:r>
            <a:r>
              <a:rPr lang="th-TH" b="1" dirty="0" smtClean="0">
                <a:latin typeface="+mj-lt"/>
              </a:rPr>
              <a:t/>
            </a:r>
            <a:br>
              <a:rPr lang="th-TH" b="1" dirty="0" smtClean="0">
                <a:latin typeface="+mj-lt"/>
              </a:rPr>
            </a:br>
            <a:r>
              <a:rPr lang="th-TH" dirty="0" smtClean="0">
                <a:latin typeface="+mj-lt"/>
              </a:rPr>
              <a:t>	</a:t>
            </a:r>
            <a:r>
              <a:rPr lang="th-TH" u="sng" dirty="0" smtClean="0">
                <a:latin typeface="+mj-lt"/>
              </a:rPr>
              <a:t>ผล</a:t>
            </a:r>
            <a:r>
              <a:rPr lang="th-TH" dirty="0" smtClean="0">
                <a:latin typeface="+mj-lt"/>
              </a:rPr>
              <a:t>  การเลือก</a:t>
            </a:r>
            <a:r>
              <a:rPr lang="th-TH" dirty="0" err="1" smtClean="0">
                <a:latin typeface="+mj-lt"/>
              </a:rPr>
              <a:t>ผู้บริภค</a:t>
            </a:r>
            <a:r>
              <a:rPr lang="th-TH" dirty="0" smtClean="0">
                <a:latin typeface="+mj-lt"/>
              </a:rPr>
              <a:t>อันดับถัดๆไป จะถูกบังคับด้วยที่อยู่อาศัย</a:t>
            </a:r>
            <a:endParaRPr lang="th-TH" dirty="0">
              <a:latin typeface="+mj-lt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1411759" y="3977904"/>
            <a:ext cx="9377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 smtClean="0">
                <a:latin typeface="+mj-lt"/>
              </a:rPr>
              <a:t>ปุ่ม </a:t>
            </a:r>
            <a:r>
              <a:rPr lang="en-US" sz="3600" b="1" dirty="0" smtClean="0">
                <a:latin typeface="+mj-lt"/>
              </a:rPr>
              <a:t>Confirm </a:t>
            </a:r>
            <a:r>
              <a:rPr lang="th-TH" sz="3600" b="1" dirty="0" smtClean="0">
                <a:latin typeface="+mj-lt"/>
              </a:rPr>
              <a:t>ทำหน้าที่เป็นปุ่มเริ่มเกม เลือกเมนู  และยืนยัน </a:t>
            </a:r>
            <a:r>
              <a:rPr lang="en-US" sz="3600" b="1" dirty="0" smtClean="0">
                <a:latin typeface="+mj-lt"/>
              </a:rPr>
              <a:t>Food Chain</a:t>
            </a:r>
            <a:r>
              <a:rPr lang="th-TH" b="1" dirty="0" smtClean="0">
                <a:latin typeface="+mj-lt"/>
              </a:rPr>
              <a:t/>
            </a:r>
            <a:br>
              <a:rPr lang="th-TH" b="1" dirty="0" smtClean="0">
                <a:latin typeface="+mj-lt"/>
              </a:rPr>
            </a:br>
            <a:r>
              <a:rPr lang="th-TH" dirty="0" smtClean="0">
                <a:latin typeface="+mj-lt"/>
              </a:rPr>
              <a:t>	</a:t>
            </a:r>
            <a:r>
              <a:rPr lang="th-TH" u="sng" dirty="0" smtClean="0">
                <a:latin typeface="+mj-lt"/>
              </a:rPr>
              <a:t>ผล</a:t>
            </a:r>
            <a:r>
              <a:rPr lang="th-TH" dirty="0" smtClean="0">
                <a:latin typeface="+mj-lt"/>
              </a:rPr>
              <a:t>  สั่งงานแสดงผลบน </a:t>
            </a:r>
            <a:r>
              <a:rPr lang="en-US" dirty="0" smtClean="0">
                <a:latin typeface="+mj-lt"/>
              </a:rPr>
              <a:t>7-segment </a:t>
            </a:r>
            <a:r>
              <a:rPr lang="th-TH" dirty="0" smtClean="0">
                <a:latin typeface="+mj-lt"/>
              </a:rPr>
              <a:t>และ ไดโอดเปล่งเสียง</a:t>
            </a:r>
            <a:endParaRPr lang="th-TH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1" t="1112" r="24687" b="6111"/>
          <a:stretch/>
        </p:blipFill>
        <p:spPr>
          <a:xfrm>
            <a:off x="1206500" y="928640"/>
            <a:ext cx="3028950" cy="3038046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8" t="30138" r="24811" b="31529"/>
          <a:stretch/>
        </p:blipFill>
        <p:spPr>
          <a:xfrm>
            <a:off x="4949821" y="1966436"/>
            <a:ext cx="6343650" cy="262890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9" t="33056" r="22031" b="40278"/>
          <a:stretch/>
        </p:blipFill>
        <p:spPr>
          <a:xfrm>
            <a:off x="1170702" y="4437492"/>
            <a:ext cx="3064748" cy="875643"/>
          </a:xfrm>
          <a:prstGeom prst="rect">
            <a:avLst/>
          </a:prstGeom>
        </p:spPr>
      </p:pic>
      <p:cxnSp>
        <p:nvCxnSpPr>
          <p:cNvPr id="6" name="ตัวเชื่อมต่อตรง 5"/>
          <p:cNvCxnSpPr/>
          <p:nvPr/>
        </p:nvCxnSpPr>
        <p:spPr>
          <a:xfrm flipV="1">
            <a:off x="1231900" y="606425"/>
            <a:ext cx="0" cy="5362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ตัวเชื่อมต่อตรง 6"/>
          <p:cNvCxnSpPr/>
          <p:nvPr/>
        </p:nvCxnSpPr>
        <p:spPr>
          <a:xfrm flipV="1">
            <a:off x="4197350" y="606426"/>
            <a:ext cx="0" cy="521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ตรง 7"/>
          <p:cNvCxnSpPr/>
          <p:nvPr/>
        </p:nvCxnSpPr>
        <p:spPr>
          <a:xfrm flipV="1">
            <a:off x="1924050" y="606426"/>
            <a:ext cx="0" cy="536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ตัวเชื่อมต่อตรง 8"/>
          <p:cNvCxnSpPr/>
          <p:nvPr/>
        </p:nvCxnSpPr>
        <p:spPr>
          <a:xfrm flipV="1">
            <a:off x="3409950" y="606426"/>
            <a:ext cx="0" cy="521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ตรง 9"/>
          <p:cNvCxnSpPr/>
          <p:nvPr/>
        </p:nvCxnSpPr>
        <p:spPr>
          <a:xfrm flipV="1">
            <a:off x="2076450" y="606425"/>
            <a:ext cx="0" cy="528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ตรง 10"/>
          <p:cNvCxnSpPr/>
          <p:nvPr/>
        </p:nvCxnSpPr>
        <p:spPr>
          <a:xfrm flipV="1">
            <a:off x="2889250" y="606425"/>
            <a:ext cx="0" cy="5219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ตัวเชื่อมต่อตรง 11"/>
          <p:cNvCxnSpPr/>
          <p:nvPr/>
        </p:nvCxnSpPr>
        <p:spPr>
          <a:xfrm flipV="1">
            <a:off x="3295650" y="606425"/>
            <a:ext cx="0" cy="5219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ตรง 12"/>
          <p:cNvCxnSpPr/>
          <p:nvPr/>
        </p:nvCxnSpPr>
        <p:spPr>
          <a:xfrm flipV="1">
            <a:off x="2495550" y="561975"/>
            <a:ext cx="0" cy="533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7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28" y="1391879"/>
            <a:ext cx="6676103" cy="3755308"/>
          </a:xfrm>
          <a:prstGeom prst="rect">
            <a:avLst/>
          </a:prstGeom>
        </p:spPr>
      </p:pic>
      <p:cxnSp>
        <p:nvCxnSpPr>
          <p:cNvPr id="5" name="ลูกศรเชื่อมต่อแบบตรง 4"/>
          <p:cNvCxnSpPr/>
          <p:nvPr/>
        </p:nvCxnSpPr>
        <p:spPr>
          <a:xfrm flipH="1" flipV="1">
            <a:off x="6066971" y="3927986"/>
            <a:ext cx="203200" cy="12192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/>
          <p:cNvSpPr txBox="1"/>
          <p:nvPr/>
        </p:nvSpPr>
        <p:spPr>
          <a:xfrm>
            <a:off x="5815779" y="5147187"/>
            <a:ext cx="131959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dirty="0" smtClean="0"/>
              <a:t>ตัวต้านทาน</a:t>
            </a:r>
            <a:endParaRPr lang="th-TH" dirty="0"/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flipH="1" flipV="1">
            <a:off x="6908800" y="3802743"/>
            <a:ext cx="1631023" cy="125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กล่องข้อความ 10"/>
          <p:cNvSpPr txBox="1"/>
          <p:nvPr/>
        </p:nvSpPr>
        <p:spPr>
          <a:xfrm>
            <a:off x="8616273" y="3666376"/>
            <a:ext cx="125386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dirty="0" smtClean="0"/>
              <a:t>ตะปูเกลียว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64460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4" t="18450" r="8051" b="11628"/>
          <a:stretch/>
        </p:blipFill>
        <p:spPr>
          <a:xfrm>
            <a:off x="2129712" y="1655957"/>
            <a:ext cx="7375794" cy="3960100"/>
          </a:xfrm>
          <a:prstGeom prst="rect">
            <a:avLst/>
          </a:prstGeom>
        </p:spPr>
      </p:pic>
      <p:cxnSp>
        <p:nvCxnSpPr>
          <p:cNvPr id="6" name="ลูกศรเชื่อมต่อแบบตรง 5"/>
          <p:cNvCxnSpPr/>
          <p:nvPr/>
        </p:nvCxnSpPr>
        <p:spPr>
          <a:xfrm>
            <a:off x="2772534" y="1554980"/>
            <a:ext cx="586020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/>
          <p:nvPr/>
        </p:nvCxnSpPr>
        <p:spPr>
          <a:xfrm flipH="1">
            <a:off x="1687019" y="1783095"/>
            <a:ext cx="692212" cy="350039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กล่องข้อความ 2"/>
          <p:cNvSpPr txBox="1"/>
          <p:nvPr/>
        </p:nvSpPr>
        <p:spPr>
          <a:xfrm>
            <a:off x="5281804" y="1295400"/>
            <a:ext cx="884571" cy="4320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50 cm</a:t>
            </a:r>
            <a:endParaRPr lang="th-TH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1494660" y="3226786"/>
            <a:ext cx="884571" cy="4320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30 cm</a:t>
            </a:r>
            <a:endParaRPr lang="th-TH" dirty="0"/>
          </a:p>
        </p:txBody>
      </p:sp>
      <p:cxnSp>
        <p:nvCxnSpPr>
          <p:cNvPr id="11" name="ลูกศรเชื่อมต่อแบบตรง 10"/>
          <p:cNvCxnSpPr/>
          <p:nvPr/>
        </p:nvCxnSpPr>
        <p:spPr>
          <a:xfrm>
            <a:off x="5936516" y="4156996"/>
            <a:ext cx="952340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กล่องข้อความ 12"/>
          <p:cNvSpPr txBox="1"/>
          <p:nvPr/>
        </p:nvSpPr>
        <p:spPr>
          <a:xfrm>
            <a:off x="6045857" y="3619536"/>
            <a:ext cx="733657" cy="4320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 cm</a:t>
            </a:r>
            <a:endParaRPr lang="th-TH" dirty="0"/>
          </a:p>
        </p:txBody>
      </p:sp>
      <p:cxnSp>
        <p:nvCxnSpPr>
          <p:cNvPr id="14" name="ลูกศรเชื่อมต่อแบบตรง 13"/>
          <p:cNvCxnSpPr/>
          <p:nvPr/>
        </p:nvCxnSpPr>
        <p:spPr>
          <a:xfrm flipH="1">
            <a:off x="2571590" y="1814560"/>
            <a:ext cx="346106" cy="197511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กล่องข้อความ 14"/>
          <p:cNvSpPr txBox="1"/>
          <p:nvPr/>
        </p:nvSpPr>
        <p:spPr>
          <a:xfrm>
            <a:off x="2381060" y="2499347"/>
            <a:ext cx="884571" cy="4320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16 cm</a:t>
            </a:r>
            <a:endParaRPr lang="th-TH" dirty="0"/>
          </a:p>
        </p:txBody>
      </p:sp>
      <p:cxnSp>
        <p:nvCxnSpPr>
          <p:cNvPr id="17" name="ลูกศรเชื่อมต่อแบบตรง 16"/>
          <p:cNvCxnSpPr/>
          <p:nvPr/>
        </p:nvCxnSpPr>
        <p:spPr>
          <a:xfrm>
            <a:off x="2721581" y="3811972"/>
            <a:ext cx="2841388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กล่องข้อความ 17"/>
          <p:cNvSpPr txBox="1"/>
          <p:nvPr/>
        </p:nvSpPr>
        <p:spPr>
          <a:xfrm>
            <a:off x="3699988" y="3595926"/>
            <a:ext cx="884571" cy="4320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22 cm</a:t>
            </a:r>
            <a:endParaRPr lang="th-TH" dirty="0"/>
          </a:p>
        </p:txBody>
      </p:sp>
      <p:sp>
        <p:nvSpPr>
          <p:cNvPr id="25" name="กล่องข้อความ 24"/>
          <p:cNvSpPr txBox="1"/>
          <p:nvPr/>
        </p:nvSpPr>
        <p:spPr>
          <a:xfrm>
            <a:off x="3073400" y="513814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กล่องใส่ชิ้นส่วน</a:t>
            </a:r>
            <a:endParaRPr lang="th-TH" dirty="0"/>
          </a:p>
        </p:txBody>
      </p:sp>
      <p:cxnSp>
        <p:nvCxnSpPr>
          <p:cNvPr id="27" name="ลูกศรเชื่อมต่อแบบตรง 26"/>
          <p:cNvCxnSpPr>
            <a:stCxn id="25" idx="2"/>
          </p:cNvCxnSpPr>
          <p:nvPr/>
        </p:nvCxnSpPr>
        <p:spPr>
          <a:xfrm>
            <a:off x="3918343" y="1037034"/>
            <a:ext cx="223930" cy="1678359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กล่องข้อความ 27"/>
          <p:cNvSpPr txBox="1"/>
          <p:nvPr/>
        </p:nvSpPr>
        <p:spPr>
          <a:xfrm>
            <a:off x="7144644" y="504680"/>
            <a:ext cx="305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จอแสดงเวลาและคะแนน</a:t>
            </a:r>
            <a:endParaRPr lang="th-TH" dirty="0"/>
          </a:p>
        </p:txBody>
      </p:sp>
      <p:cxnSp>
        <p:nvCxnSpPr>
          <p:cNvPr id="29" name="ลูกศรเชื่อมต่อแบบตรง 28"/>
          <p:cNvCxnSpPr>
            <a:stCxn id="28" idx="2"/>
          </p:cNvCxnSpPr>
          <p:nvPr/>
        </p:nvCxnSpPr>
        <p:spPr>
          <a:xfrm flipH="1">
            <a:off x="7772400" y="1027900"/>
            <a:ext cx="898972" cy="1143800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กล่องข้อความ 31"/>
          <p:cNvSpPr txBox="1"/>
          <p:nvPr/>
        </p:nvSpPr>
        <p:spPr>
          <a:xfrm>
            <a:off x="9051568" y="2237737"/>
            <a:ext cx="1096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ปุ่มยืนยัน</a:t>
            </a:r>
            <a:endParaRPr lang="th-TH" dirty="0"/>
          </a:p>
        </p:txBody>
      </p:sp>
      <p:cxnSp>
        <p:nvCxnSpPr>
          <p:cNvPr id="33" name="ลูกศรเชื่อมต่อแบบตรง 32"/>
          <p:cNvCxnSpPr>
            <a:stCxn id="32" idx="2"/>
          </p:cNvCxnSpPr>
          <p:nvPr/>
        </p:nvCxnSpPr>
        <p:spPr>
          <a:xfrm flipH="1">
            <a:off x="8632746" y="2760957"/>
            <a:ext cx="967210" cy="337843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กล่องข้อความ 34"/>
          <p:cNvSpPr txBox="1"/>
          <p:nvPr/>
        </p:nvSpPr>
        <p:spPr>
          <a:xfrm>
            <a:off x="9638970" y="3880375"/>
            <a:ext cx="1689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err="1" smtClean="0"/>
              <a:t>สล๊อค</a:t>
            </a:r>
            <a:r>
              <a:rPr lang="th-TH" dirty="0" smtClean="0"/>
              <a:t>ตัวอ่านความต้านทาน</a:t>
            </a:r>
            <a:endParaRPr lang="th-TH" dirty="0"/>
          </a:p>
        </p:txBody>
      </p:sp>
      <p:cxnSp>
        <p:nvCxnSpPr>
          <p:cNvPr id="36" name="ลูกศรเชื่อมต่อแบบตรง 35"/>
          <p:cNvCxnSpPr>
            <a:stCxn id="35" idx="2"/>
          </p:cNvCxnSpPr>
          <p:nvPr/>
        </p:nvCxnSpPr>
        <p:spPr>
          <a:xfrm flipH="1" flipV="1">
            <a:off x="8483619" y="4388047"/>
            <a:ext cx="2000294" cy="446435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สี่เหลี่ยมผืนผ้า 37"/>
          <p:cNvSpPr/>
          <p:nvPr/>
        </p:nvSpPr>
        <p:spPr>
          <a:xfrm>
            <a:off x="4255412" y="5604065"/>
            <a:ext cx="373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ส่วนประกอบ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FoodBoard</a:t>
            </a:r>
            <a:endPara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ลูกศรเชื่อมต่อแบบตรง 38"/>
          <p:cNvCxnSpPr/>
          <p:nvPr/>
        </p:nvCxnSpPr>
        <p:spPr>
          <a:xfrm>
            <a:off x="1685190" y="5283488"/>
            <a:ext cx="642821" cy="74930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กล่องข้อความ 41"/>
          <p:cNvSpPr txBox="1"/>
          <p:nvPr/>
        </p:nvSpPr>
        <p:spPr>
          <a:xfrm>
            <a:off x="1052374" y="5523807"/>
            <a:ext cx="8066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6cm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21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ตาราง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5931"/>
              </p:ext>
            </p:extLst>
          </p:nvPr>
        </p:nvGraphicFramePr>
        <p:xfrm>
          <a:off x="2698749" y="1463675"/>
          <a:ext cx="6743700" cy="41154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8740"/>
                <a:gridCol w="1348740"/>
                <a:gridCol w="1348740"/>
                <a:gridCol w="1348740"/>
                <a:gridCol w="1348740"/>
              </a:tblGrid>
              <a:tr h="308770"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</a:rPr>
                        <a:t>1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</a:rPr>
                        <a:t>2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</a:rPr>
                        <a:t>3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</a:rPr>
                        <a:t>4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</a:rPr>
                        <a:t>5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</a:tr>
              <a:tr h="308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seaweed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small fish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large fish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Tuna fish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human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8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Phantom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turtle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albatross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snake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whale </a:t>
                      </a:r>
                      <a:r>
                        <a:rPr lang="en-US" sz="1600" u="none" strike="noStrike" dirty="0">
                          <a:effectLst/>
                        </a:rPr>
                        <a:t>killer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25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grass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caterpillar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lizard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baboon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8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maize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locust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scorpion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osprey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tiger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254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leaves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chimp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tundra </a:t>
                      </a:r>
                      <a:r>
                        <a:rPr lang="en-US" sz="1600" u="none" strike="noStrike" dirty="0">
                          <a:effectLst/>
                        </a:rPr>
                        <a:t>swan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eagle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leopard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877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shell fish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duck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owl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alligator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8770">
                <a:tc>
                  <a:txBody>
                    <a:bodyPr/>
                    <a:lstStyle/>
                    <a:p>
                      <a:pPr algn="ctr" fontAlgn="b"/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crab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frog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lion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fox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8770">
                <a:tc>
                  <a:txBody>
                    <a:bodyPr/>
                    <a:lstStyle/>
                    <a:p>
                      <a:pPr algn="ctr" fontAlgn="b"/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deer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ghetto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seal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much room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8770">
                <a:tc>
                  <a:txBody>
                    <a:bodyPr/>
                    <a:lstStyle/>
                    <a:p>
                      <a:pPr algn="ctr" fontAlgn="b"/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rabbit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robin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hawk</a:t>
                      </a: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Earth worm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8770">
                <a:tc>
                  <a:txBody>
                    <a:bodyPr/>
                    <a:lstStyle/>
                    <a:p>
                      <a:pPr algn="ctr" fontAlgn="b"/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worm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 smtClean="0">
                          <a:effectLst/>
                        </a:rPr>
                        <a:t>dolphin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  <a:p>
                      <a:pPr algn="ctr" fontAlgn="b"/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Millipede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08770">
                <a:tc>
                  <a:txBody>
                    <a:bodyPr/>
                    <a:lstStyle/>
                    <a:p>
                      <a:pPr algn="ctr" fontAlgn="b"/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dog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Vulture</a:t>
                      </a:r>
                    </a:p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shark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กล่องข้อความ 3"/>
          <p:cNvSpPr txBox="1"/>
          <p:nvPr/>
        </p:nvSpPr>
        <p:spPr>
          <a:xfrm>
            <a:off x="2698749" y="701675"/>
            <a:ext cx="3148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จัดสิ่งมีชีวิต ด้วยระบบ </a:t>
            </a:r>
            <a:r>
              <a:rPr lang="en-US" dirty="0" smtClean="0"/>
              <a:t>Level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498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3009900" y="2794000"/>
            <a:ext cx="65453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/>
              <a:t>ผู้ที่ </a:t>
            </a:r>
            <a:r>
              <a:rPr lang="en-US" sz="4000" b="1" dirty="0" smtClean="0"/>
              <a:t>LEVEL </a:t>
            </a:r>
            <a:r>
              <a:rPr lang="th-TH" sz="4000" b="1" dirty="0" smtClean="0"/>
              <a:t>ต่ำกว่า ต้องตกเป็นเหยื่อของ </a:t>
            </a:r>
          </a:p>
          <a:p>
            <a:r>
              <a:rPr lang="th-TH" sz="4000" b="1" dirty="0" smtClean="0"/>
              <a:t>        ผู้ที่อยู่สูงกว่า และเท่ากัน </a:t>
            </a:r>
            <a:endParaRPr lang="th-TH" sz="4000" b="1" dirty="0"/>
          </a:p>
        </p:txBody>
      </p:sp>
    </p:spTree>
    <p:extLst>
      <p:ext uri="{BB962C8B-B14F-4D97-AF65-F5344CB8AC3E}">
        <p14:creationId xmlns:p14="http://schemas.microsoft.com/office/powerpoint/2010/main" val="32076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2032000" y="1795959"/>
            <a:ext cx="7683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บัค</a:t>
            </a:r>
            <a:r>
              <a:rPr lang="th-TH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เอ๋ย... อยู่แห่งหนใด</a:t>
            </a:r>
            <a:endParaRPr lang="th-TH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2032000" y="2565400"/>
            <a:ext cx="8497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/>
              <a:t>ระบบ </a:t>
            </a:r>
            <a:r>
              <a:rPr lang="en-US" sz="4400" dirty="0" smtClean="0"/>
              <a:t>LEVEL </a:t>
            </a:r>
            <a:r>
              <a:rPr lang="th-TH" sz="4400" dirty="0" smtClean="0"/>
              <a:t>มันดี แต่มันขัดกับจิตสำนึกสักหน่อยนะ</a:t>
            </a:r>
            <a:endParaRPr lang="th-TH" sz="4400" dirty="0"/>
          </a:p>
        </p:txBody>
      </p:sp>
      <p:sp>
        <p:nvSpPr>
          <p:cNvPr id="5" name="คำบรรยายภาพแบบสี่เหลี่ยม 4"/>
          <p:cNvSpPr/>
          <p:nvPr/>
        </p:nvSpPr>
        <p:spPr>
          <a:xfrm>
            <a:off x="3060700" y="3632200"/>
            <a:ext cx="7886700" cy="2324100"/>
          </a:xfrm>
          <a:prstGeom prst="wedgeRectCallout">
            <a:avLst>
              <a:gd name="adj1" fmla="val -68337"/>
              <a:gd name="adj2" fmla="val 3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แต่ปัญหานี้แก้ได้โดยการ จัดระเบียบตาราง </a:t>
            </a:r>
            <a:r>
              <a:rPr lang="en-US" dirty="0" smtClean="0"/>
              <a:t>LEVEL </a:t>
            </a:r>
            <a:r>
              <a:rPr lang="th-TH" dirty="0" smtClean="0"/>
              <a:t>ใหม่</a:t>
            </a:r>
            <a:br>
              <a:rPr lang="th-TH" dirty="0" smtClean="0"/>
            </a:br>
            <a:r>
              <a:rPr lang="th-TH" dirty="0" smtClean="0"/>
              <a:t>แต่ปัญหามักแก้ด้วยตัวของมันเองอยู่แล้ว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75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2247900" y="1163479"/>
            <a:ext cx="2249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 smtClean="0"/>
              <a:t>สรุปอุปกรณ์</a:t>
            </a:r>
            <a:endParaRPr lang="th-TH" sz="4400" b="1" dirty="0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2476500" y="2857498"/>
            <a:ext cx="47884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atin typeface="+mj-lt"/>
              </a:rPr>
              <a:t>- ไม้ สำหรับทำตัวพื้นผิวโครงงาน</a:t>
            </a:r>
            <a:br>
              <a:rPr lang="th-TH" dirty="0" smtClean="0">
                <a:latin typeface="+mj-lt"/>
              </a:rPr>
            </a:br>
            <a:r>
              <a:rPr lang="th-TH" dirty="0" smtClean="0">
                <a:latin typeface="+mj-lt"/>
              </a:rPr>
              <a:t>- ตัวต้านทานขนาดความต้านทานต่างๆ 6 ขนาด</a:t>
            </a:r>
            <a:br>
              <a:rPr lang="th-TH" dirty="0" smtClean="0">
                <a:latin typeface="+mj-lt"/>
              </a:rPr>
            </a:br>
            <a:r>
              <a:rPr lang="th-TH" dirty="0" smtClean="0">
                <a:latin typeface="+mj-lt"/>
              </a:rPr>
              <a:t>- แผ่นทองแดง สำหรับทำตัวรับ</a:t>
            </a:r>
            <a:br>
              <a:rPr lang="th-TH" dirty="0" smtClean="0">
                <a:latin typeface="+mj-lt"/>
              </a:rPr>
            </a:br>
            <a:r>
              <a:rPr lang="th-TH" dirty="0" smtClean="0">
                <a:latin typeface="+mj-lt"/>
              </a:rPr>
              <a:t>- ตะปูหัวแบบ สำหรับทำฐาน</a:t>
            </a:r>
            <a:br>
              <a:rPr lang="th-TH" dirty="0" smtClean="0">
                <a:latin typeface="+mj-lt"/>
              </a:rPr>
            </a:br>
            <a:r>
              <a:rPr lang="th-TH" dirty="0" smtClean="0">
                <a:latin typeface="+mj-lt"/>
              </a:rPr>
              <a:t>- </a:t>
            </a:r>
            <a:r>
              <a:rPr lang="th-TH" dirty="0" err="1" smtClean="0">
                <a:latin typeface="+mj-lt"/>
              </a:rPr>
              <a:t>แผ่นอะค</a:t>
            </a:r>
            <a:r>
              <a:rPr lang="th-TH" dirty="0" smtClean="0">
                <a:latin typeface="+mj-lt"/>
              </a:rPr>
              <a:t>รี</a:t>
            </a:r>
            <a:r>
              <a:rPr lang="th-TH" dirty="0" err="1" smtClean="0">
                <a:latin typeface="+mj-lt"/>
              </a:rPr>
              <a:t>ริค</a:t>
            </a:r>
            <a:r>
              <a:rPr lang="th-TH" dirty="0" smtClean="0">
                <a:latin typeface="+mj-lt"/>
              </a:rPr>
              <a:t> สำหรับทำตัวสัตว์</a:t>
            </a:r>
          </a:p>
          <a:p>
            <a:r>
              <a:rPr lang="th-TH" dirty="0" smtClean="0">
                <a:latin typeface="+mj-lt"/>
              </a:rPr>
              <a:t>- ท่อ </a:t>
            </a:r>
            <a:r>
              <a:rPr lang="en-US" dirty="0" smtClean="0">
                <a:latin typeface="+mj-lt"/>
              </a:rPr>
              <a:t>PVC </a:t>
            </a:r>
            <a:r>
              <a:rPr lang="th-TH" dirty="0" smtClean="0">
                <a:latin typeface="+mj-lt"/>
              </a:rPr>
              <a:t>สำหรับทำตัวค้ำยัน</a:t>
            </a:r>
            <a:endParaRPr lang="th-TH" dirty="0">
              <a:latin typeface="+mj-lt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2145186" y="2072044"/>
            <a:ext cx="3081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งานฝีมือ (ที่ใช้เครื่อง)</a:t>
            </a:r>
            <a:endParaRPr lang="th-TH" sz="3600" b="1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7872630" y="2857498"/>
            <a:ext cx="30508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+mj-lt"/>
              </a:rPr>
              <a:t>- ตัวรับความต้านทาน (ทำเอง)</a:t>
            </a:r>
            <a:r>
              <a:rPr lang="en-US" sz="2400" dirty="0" smtClean="0">
                <a:latin typeface="+mj-lt"/>
              </a:rPr>
              <a:t> x5</a:t>
            </a:r>
            <a:r>
              <a:rPr lang="th-TH" sz="2400" dirty="0" smtClean="0">
                <a:latin typeface="+mj-lt"/>
              </a:rPr>
              <a:t/>
            </a:r>
            <a:br>
              <a:rPr lang="th-TH" sz="2400" dirty="0" smtClean="0">
                <a:latin typeface="+mj-lt"/>
              </a:rPr>
            </a:br>
            <a:r>
              <a:rPr lang="th-TH" sz="2400" dirty="0" smtClean="0">
                <a:latin typeface="+mj-lt"/>
              </a:rPr>
              <a:t>- ปุ่มกด </a:t>
            </a:r>
            <a:r>
              <a:rPr lang="en-US" sz="2400" dirty="0" smtClean="0">
                <a:latin typeface="+mj-lt"/>
              </a:rPr>
              <a:t>x1</a:t>
            </a:r>
            <a:r>
              <a:rPr lang="th-TH" sz="2400" dirty="0" smtClean="0">
                <a:latin typeface="+mj-lt"/>
              </a:rPr>
              <a:t/>
            </a:r>
            <a:br>
              <a:rPr lang="th-TH" sz="2400" dirty="0" smtClean="0">
                <a:latin typeface="+mj-lt"/>
              </a:rPr>
            </a:br>
            <a:r>
              <a:rPr lang="th-TH" sz="2400" dirty="0" smtClean="0">
                <a:latin typeface="+mj-lt"/>
              </a:rPr>
              <a:t>- </a:t>
            </a:r>
            <a:r>
              <a:rPr lang="en-US" sz="2400" dirty="0" smtClean="0">
                <a:latin typeface="+mj-lt"/>
              </a:rPr>
              <a:t>Infrared</a:t>
            </a:r>
            <a:r>
              <a:rPr lang="th-TH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x2</a:t>
            </a:r>
          </a:p>
          <a:p>
            <a:r>
              <a:rPr lang="en-US" sz="2400" dirty="0" smtClean="0">
                <a:latin typeface="+mj-lt"/>
              </a:rPr>
              <a:t>- </a:t>
            </a:r>
            <a:r>
              <a:rPr lang="th-TH" sz="2400" dirty="0" smtClean="0">
                <a:latin typeface="+mj-lt"/>
              </a:rPr>
              <a:t>รีโมท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- LED</a:t>
            </a:r>
            <a:endParaRPr lang="th-TH" sz="2400" dirty="0">
              <a:latin typeface="+mj-lt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7669686" y="2072044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เซนเซอร์</a:t>
            </a:r>
            <a:endParaRPr lang="th-TH" sz="3600" b="1" dirty="0"/>
          </a:p>
        </p:txBody>
      </p:sp>
      <p:cxnSp>
        <p:nvCxnSpPr>
          <p:cNvPr id="8" name="ตัวเชื่อมต่อตรง 7"/>
          <p:cNvCxnSpPr/>
          <p:nvPr/>
        </p:nvCxnSpPr>
        <p:spPr>
          <a:xfrm>
            <a:off x="2349500" y="1932920"/>
            <a:ext cx="726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/>
          <p:cNvSpPr txBox="1"/>
          <p:nvPr/>
        </p:nvSpPr>
        <p:spPr>
          <a:xfrm>
            <a:off x="7872630" y="5319991"/>
            <a:ext cx="1834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- 7-SEGMENT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- Diode</a:t>
            </a:r>
            <a:endParaRPr lang="th-TH" sz="2400" dirty="0">
              <a:latin typeface="+mj-lt"/>
            </a:endParaRPr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7669686" y="4813937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แสดงผล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30117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ลุ่ม 4"/>
          <p:cNvGrpSpPr/>
          <p:nvPr/>
        </p:nvGrpSpPr>
        <p:grpSpPr>
          <a:xfrm>
            <a:off x="2279822" y="2644170"/>
            <a:ext cx="7999306" cy="1569660"/>
            <a:chOff x="2279822" y="2644170"/>
            <a:chExt cx="7999306" cy="1569660"/>
          </a:xfrm>
        </p:grpSpPr>
        <p:sp>
          <p:nvSpPr>
            <p:cNvPr id="4" name="กล่องข้อความ 3"/>
            <p:cNvSpPr txBox="1"/>
            <p:nvPr/>
          </p:nvSpPr>
          <p:spPr>
            <a:xfrm>
              <a:off x="2279822" y="2644170"/>
              <a:ext cx="7999306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Berlin Sans FB" panose="020E0602020502020306" pitchFamily="34" charset="0"/>
                  <a:cs typeface="Aharoni" panose="02010803020104030203" pitchFamily="2" charset="-79"/>
                </a:rPr>
                <a:t>The Food chain</a:t>
              </a:r>
              <a:endParaRPr lang="th-TH" sz="96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8" name="กล่องข้อความ 7"/>
            <p:cNvSpPr txBox="1"/>
            <p:nvPr/>
          </p:nvSpPr>
          <p:spPr>
            <a:xfrm>
              <a:off x="8537946" y="3690610"/>
              <a:ext cx="1741182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erlin Sans FB" panose="020E0602020502020306" pitchFamily="34" charset="0"/>
                  <a:cs typeface="Aharoni" panose="02010803020104030203" pitchFamily="2" charset="-79"/>
                </a:rPr>
                <a:t>Version 0.1</a:t>
              </a:r>
              <a:endParaRPr lang="th-TH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22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be-sciencetaskcards.weebly.com/uploads/2/9/2/5/29250829/92790_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03300"/>
            <a:ext cx="9774218" cy="454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8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4C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6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/>
          <p:cNvSpPr/>
          <p:nvPr/>
        </p:nvSpPr>
        <p:spPr>
          <a:xfrm>
            <a:off x="3773714" y="0"/>
            <a:ext cx="4453913" cy="6858000"/>
          </a:xfrm>
          <a:prstGeom prst="rect">
            <a:avLst/>
          </a:prstGeom>
          <a:solidFill>
            <a:srgbClr val="D94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7"/>
          <p:cNvSpPr/>
          <p:nvPr/>
        </p:nvSpPr>
        <p:spPr>
          <a:xfrm>
            <a:off x="5283200" y="682172"/>
            <a:ext cx="2944427" cy="6175828"/>
          </a:xfrm>
          <a:custGeom>
            <a:avLst/>
            <a:gdLst>
              <a:gd name="connsiteX0" fmla="*/ 0 w 2859315"/>
              <a:gd name="connsiteY0" fmla="*/ 0 h 5029200"/>
              <a:gd name="connsiteX1" fmla="*/ 2859315 w 2859315"/>
              <a:gd name="connsiteY1" fmla="*/ 0 h 5029200"/>
              <a:gd name="connsiteX2" fmla="*/ 2859315 w 2859315"/>
              <a:gd name="connsiteY2" fmla="*/ 5029200 h 5029200"/>
              <a:gd name="connsiteX3" fmla="*/ 0 w 2859315"/>
              <a:gd name="connsiteY3" fmla="*/ 5029200 h 5029200"/>
              <a:gd name="connsiteX4" fmla="*/ 0 w 2859315"/>
              <a:gd name="connsiteY4" fmla="*/ 0 h 5029200"/>
              <a:gd name="connsiteX0" fmla="*/ 1930400 w 2859315"/>
              <a:gd name="connsiteY0" fmla="*/ 275771 h 5029200"/>
              <a:gd name="connsiteX1" fmla="*/ 2859315 w 2859315"/>
              <a:gd name="connsiteY1" fmla="*/ 0 h 5029200"/>
              <a:gd name="connsiteX2" fmla="*/ 2859315 w 2859315"/>
              <a:gd name="connsiteY2" fmla="*/ 5029200 h 5029200"/>
              <a:gd name="connsiteX3" fmla="*/ 0 w 2859315"/>
              <a:gd name="connsiteY3" fmla="*/ 5029200 h 5029200"/>
              <a:gd name="connsiteX4" fmla="*/ 1930400 w 2859315"/>
              <a:gd name="connsiteY4" fmla="*/ 275771 h 5029200"/>
              <a:gd name="connsiteX0" fmla="*/ 566057 w 1494972"/>
              <a:gd name="connsiteY0" fmla="*/ 275771 h 5029200"/>
              <a:gd name="connsiteX1" fmla="*/ 1494972 w 1494972"/>
              <a:gd name="connsiteY1" fmla="*/ 0 h 5029200"/>
              <a:gd name="connsiteX2" fmla="*/ 1494972 w 1494972"/>
              <a:gd name="connsiteY2" fmla="*/ 5029200 h 5029200"/>
              <a:gd name="connsiteX3" fmla="*/ 0 w 1494972"/>
              <a:gd name="connsiteY3" fmla="*/ 5014685 h 5029200"/>
              <a:gd name="connsiteX4" fmla="*/ 566057 w 1494972"/>
              <a:gd name="connsiteY4" fmla="*/ 275771 h 5029200"/>
              <a:gd name="connsiteX0" fmla="*/ 0 w 2975430"/>
              <a:gd name="connsiteY0" fmla="*/ 1843314 h 5029200"/>
              <a:gd name="connsiteX1" fmla="*/ 2975430 w 2975430"/>
              <a:gd name="connsiteY1" fmla="*/ 0 h 5029200"/>
              <a:gd name="connsiteX2" fmla="*/ 2975430 w 2975430"/>
              <a:gd name="connsiteY2" fmla="*/ 5029200 h 5029200"/>
              <a:gd name="connsiteX3" fmla="*/ 1480458 w 2975430"/>
              <a:gd name="connsiteY3" fmla="*/ 5014685 h 5029200"/>
              <a:gd name="connsiteX4" fmla="*/ 0 w 2975430"/>
              <a:gd name="connsiteY4" fmla="*/ 1843314 h 5029200"/>
              <a:gd name="connsiteX0" fmla="*/ 0 w 2975430"/>
              <a:gd name="connsiteY0" fmla="*/ 2989942 h 6175828"/>
              <a:gd name="connsiteX1" fmla="*/ 2975430 w 2975430"/>
              <a:gd name="connsiteY1" fmla="*/ 0 h 6175828"/>
              <a:gd name="connsiteX2" fmla="*/ 2975430 w 2975430"/>
              <a:gd name="connsiteY2" fmla="*/ 6175828 h 6175828"/>
              <a:gd name="connsiteX3" fmla="*/ 1480458 w 2975430"/>
              <a:gd name="connsiteY3" fmla="*/ 6161313 h 6175828"/>
              <a:gd name="connsiteX4" fmla="*/ 0 w 2975430"/>
              <a:gd name="connsiteY4" fmla="*/ 2989942 h 617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5430" h="6175828">
                <a:moveTo>
                  <a:pt x="0" y="2989942"/>
                </a:moveTo>
                <a:lnTo>
                  <a:pt x="2975430" y="0"/>
                </a:lnTo>
                <a:lnTo>
                  <a:pt x="2975430" y="6175828"/>
                </a:lnTo>
                <a:lnTo>
                  <a:pt x="1480458" y="6161313"/>
                </a:lnTo>
                <a:lnTo>
                  <a:pt x="0" y="2989942"/>
                </a:lnTo>
                <a:close/>
              </a:path>
            </a:pathLst>
          </a:custGeom>
          <a:solidFill>
            <a:srgbClr val="FFC607"/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ห้าเหลี่ยมธรรมดา 9"/>
          <p:cNvSpPr/>
          <p:nvPr/>
        </p:nvSpPr>
        <p:spPr>
          <a:xfrm>
            <a:off x="3758921" y="-34941"/>
            <a:ext cx="4468706" cy="4418700"/>
          </a:xfrm>
          <a:custGeom>
            <a:avLst/>
            <a:gdLst>
              <a:gd name="connsiteX0" fmla="*/ 5 w 4296229"/>
              <a:gd name="connsiteY0" fmla="*/ 1541218 h 4034971"/>
              <a:gd name="connsiteX1" fmla="*/ 2148115 w 4296229"/>
              <a:gd name="connsiteY1" fmla="*/ 0 h 4034971"/>
              <a:gd name="connsiteX2" fmla="*/ 4296224 w 4296229"/>
              <a:gd name="connsiteY2" fmla="*/ 1541218 h 4034971"/>
              <a:gd name="connsiteX3" fmla="*/ 3475719 w 4296229"/>
              <a:gd name="connsiteY3" fmla="*/ 4034961 h 4034971"/>
              <a:gd name="connsiteX4" fmla="*/ 820510 w 4296229"/>
              <a:gd name="connsiteY4" fmla="*/ 4034961 h 4034971"/>
              <a:gd name="connsiteX5" fmla="*/ 5 w 4296229"/>
              <a:gd name="connsiteY5" fmla="*/ 1541218 h 4034971"/>
              <a:gd name="connsiteX0" fmla="*/ 0 w 4310734"/>
              <a:gd name="connsiteY0" fmla="*/ 31732 h 4034961"/>
              <a:gd name="connsiteX1" fmla="*/ 2162625 w 4310734"/>
              <a:gd name="connsiteY1" fmla="*/ 0 h 4034961"/>
              <a:gd name="connsiteX2" fmla="*/ 4310734 w 4310734"/>
              <a:gd name="connsiteY2" fmla="*/ 1541218 h 4034961"/>
              <a:gd name="connsiteX3" fmla="*/ 3490229 w 4310734"/>
              <a:gd name="connsiteY3" fmla="*/ 4034961 h 4034961"/>
              <a:gd name="connsiteX4" fmla="*/ 835020 w 4310734"/>
              <a:gd name="connsiteY4" fmla="*/ 4034961 h 4034961"/>
              <a:gd name="connsiteX5" fmla="*/ 0 w 4310734"/>
              <a:gd name="connsiteY5" fmla="*/ 31732 h 4034961"/>
              <a:gd name="connsiteX0" fmla="*/ 0 w 4542968"/>
              <a:gd name="connsiteY0" fmla="*/ 17217 h 4020446"/>
              <a:gd name="connsiteX1" fmla="*/ 4542968 w 4542968"/>
              <a:gd name="connsiteY1" fmla="*/ 0 h 4020446"/>
              <a:gd name="connsiteX2" fmla="*/ 4310734 w 4542968"/>
              <a:gd name="connsiteY2" fmla="*/ 1526703 h 4020446"/>
              <a:gd name="connsiteX3" fmla="*/ 3490229 w 4542968"/>
              <a:gd name="connsiteY3" fmla="*/ 4020446 h 4020446"/>
              <a:gd name="connsiteX4" fmla="*/ 835020 w 4542968"/>
              <a:gd name="connsiteY4" fmla="*/ 4020446 h 4020446"/>
              <a:gd name="connsiteX5" fmla="*/ 0 w 4542968"/>
              <a:gd name="connsiteY5" fmla="*/ 17217 h 4020446"/>
              <a:gd name="connsiteX0" fmla="*/ 6809 w 4549777"/>
              <a:gd name="connsiteY0" fmla="*/ 17217 h 4020446"/>
              <a:gd name="connsiteX1" fmla="*/ 4549777 w 4549777"/>
              <a:gd name="connsiteY1" fmla="*/ 0 h 4020446"/>
              <a:gd name="connsiteX2" fmla="*/ 4317543 w 4549777"/>
              <a:gd name="connsiteY2" fmla="*/ 1526703 h 4020446"/>
              <a:gd name="connsiteX3" fmla="*/ 3497038 w 4549777"/>
              <a:gd name="connsiteY3" fmla="*/ 4020446 h 4020446"/>
              <a:gd name="connsiteX4" fmla="*/ 0 w 4549777"/>
              <a:gd name="connsiteY4" fmla="*/ 1683646 h 4020446"/>
              <a:gd name="connsiteX5" fmla="*/ 6809 w 4549777"/>
              <a:gd name="connsiteY5" fmla="*/ 17217 h 4020446"/>
              <a:gd name="connsiteX0" fmla="*/ 6809 w 4549777"/>
              <a:gd name="connsiteY0" fmla="*/ 17217 h 4124760"/>
              <a:gd name="connsiteX1" fmla="*/ 4549777 w 4549777"/>
              <a:gd name="connsiteY1" fmla="*/ 0 h 4124760"/>
              <a:gd name="connsiteX2" fmla="*/ 4143371 w 4549777"/>
              <a:gd name="connsiteY2" fmla="*/ 4124760 h 4124760"/>
              <a:gd name="connsiteX3" fmla="*/ 3497038 w 4549777"/>
              <a:gd name="connsiteY3" fmla="*/ 4020446 h 4124760"/>
              <a:gd name="connsiteX4" fmla="*/ 0 w 4549777"/>
              <a:gd name="connsiteY4" fmla="*/ 1683646 h 4124760"/>
              <a:gd name="connsiteX5" fmla="*/ 6809 w 4549777"/>
              <a:gd name="connsiteY5" fmla="*/ 17217 h 4124760"/>
              <a:gd name="connsiteX0" fmla="*/ 6809 w 4549777"/>
              <a:gd name="connsiteY0" fmla="*/ 17217 h 4339760"/>
              <a:gd name="connsiteX1" fmla="*/ 4549777 w 4549777"/>
              <a:gd name="connsiteY1" fmla="*/ 0 h 4339760"/>
              <a:gd name="connsiteX2" fmla="*/ 4143371 w 4549777"/>
              <a:gd name="connsiteY2" fmla="*/ 4124760 h 4339760"/>
              <a:gd name="connsiteX3" fmla="*/ 2727781 w 4549777"/>
              <a:gd name="connsiteY3" fmla="*/ 4339760 h 4339760"/>
              <a:gd name="connsiteX4" fmla="*/ 0 w 4549777"/>
              <a:gd name="connsiteY4" fmla="*/ 1683646 h 4339760"/>
              <a:gd name="connsiteX5" fmla="*/ 6809 w 4549777"/>
              <a:gd name="connsiteY5" fmla="*/ 17217 h 4339760"/>
              <a:gd name="connsiteX0" fmla="*/ 6809 w 4549777"/>
              <a:gd name="connsiteY0" fmla="*/ 17217 h 4339760"/>
              <a:gd name="connsiteX1" fmla="*/ 4549777 w 4549777"/>
              <a:gd name="connsiteY1" fmla="*/ 0 h 4339760"/>
              <a:gd name="connsiteX2" fmla="*/ 4477199 w 4549777"/>
              <a:gd name="connsiteY2" fmla="*/ 3602246 h 4339760"/>
              <a:gd name="connsiteX3" fmla="*/ 2727781 w 4549777"/>
              <a:gd name="connsiteY3" fmla="*/ 4339760 h 4339760"/>
              <a:gd name="connsiteX4" fmla="*/ 0 w 4549777"/>
              <a:gd name="connsiteY4" fmla="*/ 1683646 h 4339760"/>
              <a:gd name="connsiteX5" fmla="*/ 6809 w 4549777"/>
              <a:gd name="connsiteY5" fmla="*/ 17217 h 4339760"/>
              <a:gd name="connsiteX0" fmla="*/ 6809 w 4549777"/>
              <a:gd name="connsiteY0" fmla="*/ 17217 h 4397817"/>
              <a:gd name="connsiteX1" fmla="*/ 4549777 w 4549777"/>
              <a:gd name="connsiteY1" fmla="*/ 0 h 4397817"/>
              <a:gd name="connsiteX2" fmla="*/ 4477199 w 4549777"/>
              <a:gd name="connsiteY2" fmla="*/ 3602246 h 4397817"/>
              <a:gd name="connsiteX3" fmla="*/ 3337381 w 4549777"/>
              <a:gd name="connsiteY3" fmla="*/ 4397817 h 4397817"/>
              <a:gd name="connsiteX4" fmla="*/ 0 w 4549777"/>
              <a:gd name="connsiteY4" fmla="*/ 1683646 h 4397817"/>
              <a:gd name="connsiteX5" fmla="*/ 6809 w 4549777"/>
              <a:gd name="connsiteY5" fmla="*/ 17217 h 4397817"/>
              <a:gd name="connsiteX0" fmla="*/ 283 w 4543251"/>
              <a:gd name="connsiteY0" fmla="*/ 17217 h 4397817"/>
              <a:gd name="connsiteX1" fmla="*/ 4543251 w 4543251"/>
              <a:gd name="connsiteY1" fmla="*/ 0 h 4397817"/>
              <a:gd name="connsiteX2" fmla="*/ 4470673 w 4543251"/>
              <a:gd name="connsiteY2" fmla="*/ 3602246 h 4397817"/>
              <a:gd name="connsiteX3" fmla="*/ 3330855 w 4543251"/>
              <a:gd name="connsiteY3" fmla="*/ 4397817 h 4397817"/>
              <a:gd name="connsiteX4" fmla="*/ 7989 w 4543251"/>
              <a:gd name="connsiteY4" fmla="*/ 725703 h 4397817"/>
              <a:gd name="connsiteX5" fmla="*/ 283 w 4543251"/>
              <a:gd name="connsiteY5" fmla="*/ 17217 h 4397817"/>
              <a:gd name="connsiteX0" fmla="*/ 283 w 4470673"/>
              <a:gd name="connsiteY0" fmla="*/ 24837 h 4405437"/>
              <a:gd name="connsiteX1" fmla="*/ 4421331 w 4470673"/>
              <a:gd name="connsiteY1" fmla="*/ 0 h 4405437"/>
              <a:gd name="connsiteX2" fmla="*/ 4470673 w 4470673"/>
              <a:gd name="connsiteY2" fmla="*/ 3609866 h 4405437"/>
              <a:gd name="connsiteX3" fmla="*/ 3330855 w 4470673"/>
              <a:gd name="connsiteY3" fmla="*/ 4405437 h 4405437"/>
              <a:gd name="connsiteX4" fmla="*/ 7989 w 4470673"/>
              <a:gd name="connsiteY4" fmla="*/ 733323 h 4405437"/>
              <a:gd name="connsiteX5" fmla="*/ 283 w 4470673"/>
              <a:gd name="connsiteY5" fmla="*/ 24837 h 4405437"/>
              <a:gd name="connsiteX0" fmla="*/ 283 w 4489911"/>
              <a:gd name="connsiteY0" fmla="*/ 40077 h 4420677"/>
              <a:gd name="connsiteX1" fmla="*/ 4489911 w 4489911"/>
              <a:gd name="connsiteY1" fmla="*/ 0 h 4420677"/>
              <a:gd name="connsiteX2" fmla="*/ 4470673 w 4489911"/>
              <a:gd name="connsiteY2" fmla="*/ 3625106 h 4420677"/>
              <a:gd name="connsiteX3" fmla="*/ 3330855 w 4489911"/>
              <a:gd name="connsiteY3" fmla="*/ 4420677 h 4420677"/>
              <a:gd name="connsiteX4" fmla="*/ 7989 w 4489911"/>
              <a:gd name="connsiteY4" fmla="*/ 748563 h 4420677"/>
              <a:gd name="connsiteX5" fmla="*/ 283 w 4489911"/>
              <a:gd name="connsiteY5" fmla="*/ 40077 h 4420677"/>
              <a:gd name="connsiteX0" fmla="*/ 283 w 4501153"/>
              <a:gd name="connsiteY0" fmla="*/ 40077 h 4420677"/>
              <a:gd name="connsiteX1" fmla="*/ 4489911 w 4501153"/>
              <a:gd name="connsiteY1" fmla="*/ 0 h 4420677"/>
              <a:gd name="connsiteX2" fmla="*/ 4501153 w 4501153"/>
              <a:gd name="connsiteY2" fmla="*/ 3632726 h 4420677"/>
              <a:gd name="connsiteX3" fmla="*/ 3330855 w 4501153"/>
              <a:gd name="connsiteY3" fmla="*/ 4420677 h 4420677"/>
              <a:gd name="connsiteX4" fmla="*/ 7989 w 4501153"/>
              <a:gd name="connsiteY4" fmla="*/ 748563 h 4420677"/>
              <a:gd name="connsiteX5" fmla="*/ 283 w 4501153"/>
              <a:gd name="connsiteY5" fmla="*/ 40077 h 4420677"/>
              <a:gd name="connsiteX0" fmla="*/ 283 w 4501153"/>
              <a:gd name="connsiteY0" fmla="*/ 1977 h 4420677"/>
              <a:gd name="connsiteX1" fmla="*/ 4489911 w 4501153"/>
              <a:gd name="connsiteY1" fmla="*/ 0 h 4420677"/>
              <a:gd name="connsiteX2" fmla="*/ 4501153 w 4501153"/>
              <a:gd name="connsiteY2" fmla="*/ 3632726 h 4420677"/>
              <a:gd name="connsiteX3" fmla="*/ 3330855 w 4501153"/>
              <a:gd name="connsiteY3" fmla="*/ 4420677 h 4420677"/>
              <a:gd name="connsiteX4" fmla="*/ 7989 w 4501153"/>
              <a:gd name="connsiteY4" fmla="*/ 748563 h 4420677"/>
              <a:gd name="connsiteX5" fmla="*/ 283 w 4501153"/>
              <a:gd name="connsiteY5" fmla="*/ 1977 h 4420677"/>
              <a:gd name="connsiteX0" fmla="*/ 283 w 4501153"/>
              <a:gd name="connsiteY0" fmla="*/ 0 h 4418700"/>
              <a:gd name="connsiteX1" fmla="*/ 4497586 w 4501153"/>
              <a:gd name="connsiteY1" fmla="*/ 13263 h 4418700"/>
              <a:gd name="connsiteX2" fmla="*/ 4501153 w 4501153"/>
              <a:gd name="connsiteY2" fmla="*/ 3630749 h 4418700"/>
              <a:gd name="connsiteX3" fmla="*/ 3330855 w 4501153"/>
              <a:gd name="connsiteY3" fmla="*/ 4418700 h 4418700"/>
              <a:gd name="connsiteX4" fmla="*/ 7989 w 4501153"/>
              <a:gd name="connsiteY4" fmla="*/ 746586 h 4418700"/>
              <a:gd name="connsiteX5" fmla="*/ 283 w 4501153"/>
              <a:gd name="connsiteY5" fmla="*/ 0 h 44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1153" h="4418700">
                <a:moveTo>
                  <a:pt x="283" y="0"/>
                </a:moveTo>
                <a:lnTo>
                  <a:pt x="4497586" y="13263"/>
                </a:lnTo>
                <a:cubicBezTo>
                  <a:pt x="4501333" y="1224172"/>
                  <a:pt x="4497406" y="2419840"/>
                  <a:pt x="4501153" y="3630749"/>
                </a:cubicBezTo>
                <a:lnTo>
                  <a:pt x="3330855" y="4418700"/>
                </a:lnTo>
                <a:lnTo>
                  <a:pt x="7989" y="746586"/>
                </a:lnTo>
                <a:cubicBezTo>
                  <a:pt x="10259" y="191110"/>
                  <a:pt x="-1987" y="555476"/>
                  <a:pt x="283" y="0"/>
                </a:cubicBezTo>
                <a:close/>
              </a:path>
            </a:pathLst>
          </a:custGeom>
          <a:solidFill>
            <a:srgbClr val="2673F5"/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สามเหลี่ยมหน้าจั่ว 5"/>
          <p:cNvSpPr/>
          <p:nvPr/>
        </p:nvSpPr>
        <p:spPr>
          <a:xfrm>
            <a:off x="6377396" y="232229"/>
            <a:ext cx="1851505" cy="3967631"/>
          </a:xfrm>
          <a:custGeom>
            <a:avLst/>
            <a:gdLst>
              <a:gd name="connsiteX0" fmla="*/ 0 w 1320800"/>
              <a:gd name="connsiteY0" fmla="*/ 3502630 h 3502630"/>
              <a:gd name="connsiteX1" fmla="*/ 660400 w 1320800"/>
              <a:gd name="connsiteY1" fmla="*/ 0 h 3502630"/>
              <a:gd name="connsiteX2" fmla="*/ 1320800 w 1320800"/>
              <a:gd name="connsiteY2" fmla="*/ 3502630 h 3502630"/>
              <a:gd name="connsiteX3" fmla="*/ 0 w 1320800"/>
              <a:gd name="connsiteY3" fmla="*/ 3502630 h 3502630"/>
              <a:gd name="connsiteX0" fmla="*/ 0 w 1328057"/>
              <a:gd name="connsiteY0" fmla="*/ 3459087 h 3459087"/>
              <a:gd name="connsiteX1" fmla="*/ 1328057 w 1328057"/>
              <a:gd name="connsiteY1" fmla="*/ 0 h 3459087"/>
              <a:gd name="connsiteX2" fmla="*/ 1320800 w 1328057"/>
              <a:gd name="connsiteY2" fmla="*/ 3459087 h 3459087"/>
              <a:gd name="connsiteX3" fmla="*/ 0 w 1328057"/>
              <a:gd name="connsiteY3" fmla="*/ 3459087 h 3459087"/>
              <a:gd name="connsiteX0" fmla="*/ 0 w 1879600"/>
              <a:gd name="connsiteY0" fmla="*/ 2094744 h 3459087"/>
              <a:gd name="connsiteX1" fmla="*/ 1879600 w 1879600"/>
              <a:gd name="connsiteY1" fmla="*/ 0 h 3459087"/>
              <a:gd name="connsiteX2" fmla="*/ 1872343 w 1879600"/>
              <a:gd name="connsiteY2" fmla="*/ 3459087 h 3459087"/>
              <a:gd name="connsiteX3" fmla="*/ 0 w 1879600"/>
              <a:gd name="connsiteY3" fmla="*/ 2094744 h 3459087"/>
              <a:gd name="connsiteX0" fmla="*/ 0 w 1879600"/>
              <a:gd name="connsiteY0" fmla="*/ 2559201 h 3923544"/>
              <a:gd name="connsiteX1" fmla="*/ 1879600 w 1879600"/>
              <a:gd name="connsiteY1" fmla="*/ 0 h 3923544"/>
              <a:gd name="connsiteX2" fmla="*/ 1872343 w 1879600"/>
              <a:gd name="connsiteY2" fmla="*/ 3923544 h 3923544"/>
              <a:gd name="connsiteX3" fmla="*/ 0 w 1879600"/>
              <a:gd name="connsiteY3" fmla="*/ 2559201 h 3923544"/>
              <a:gd name="connsiteX0" fmla="*/ 0 w 1872343"/>
              <a:gd name="connsiteY0" fmla="*/ 2559201 h 3923544"/>
              <a:gd name="connsiteX1" fmla="*/ 1864301 w 1872343"/>
              <a:gd name="connsiteY1" fmla="*/ 0 h 3923544"/>
              <a:gd name="connsiteX2" fmla="*/ 1872343 w 1872343"/>
              <a:gd name="connsiteY2" fmla="*/ 3923544 h 3923544"/>
              <a:gd name="connsiteX3" fmla="*/ 0 w 1872343"/>
              <a:gd name="connsiteY3" fmla="*/ 2559201 h 3923544"/>
              <a:gd name="connsiteX0" fmla="*/ 0 w 1865968"/>
              <a:gd name="connsiteY0" fmla="*/ 2559201 h 3917287"/>
              <a:gd name="connsiteX1" fmla="*/ 1864301 w 1865968"/>
              <a:gd name="connsiteY1" fmla="*/ 0 h 3917287"/>
              <a:gd name="connsiteX2" fmla="*/ 1865968 w 1865968"/>
              <a:gd name="connsiteY2" fmla="*/ 3917287 h 3917287"/>
              <a:gd name="connsiteX3" fmla="*/ 0 w 1865968"/>
              <a:gd name="connsiteY3" fmla="*/ 2559201 h 3917287"/>
              <a:gd name="connsiteX0" fmla="*/ 0 w 1888917"/>
              <a:gd name="connsiteY0" fmla="*/ 2559201 h 3924796"/>
              <a:gd name="connsiteX1" fmla="*/ 1864301 w 1888917"/>
              <a:gd name="connsiteY1" fmla="*/ 0 h 3924796"/>
              <a:gd name="connsiteX2" fmla="*/ 1888917 w 1888917"/>
              <a:gd name="connsiteY2" fmla="*/ 3924796 h 3924796"/>
              <a:gd name="connsiteX3" fmla="*/ 0 w 1888917"/>
              <a:gd name="connsiteY3" fmla="*/ 2559201 h 3924796"/>
              <a:gd name="connsiteX0" fmla="*/ 0 w 1864714"/>
              <a:gd name="connsiteY0" fmla="*/ 2559201 h 3909778"/>
              <a:gd name="connsiteX1" fmla="*/ 1864301 w 1864714"/>
              <a:gd name="connsiteY1" fmla="*/ 0 h 3909778"/>
              <a:gd name="connsiteX2" fmla="*/ 1858319 w 1864714"/>
              <a:gd name="connsiteY2" fmla="*/ 3909778 h 3909778"/>
              <a:gd name="connsiteX3" fmla="*/ 0 w 1864714"/>
              <a:gd name="connsiteY3" fmla="*/ 2559201 h 3909778"/>
              <a:gd name="connsiteX0" fmla="*/ 0 w 1865999"/>
              <a:gd name="connsiteY0" fmla="*/ 2559201 h 3909778"/>
              <a:gd name="connsiteX1" fmla="*/ 1864301 w 1865999"/>
              <a:gd name="connsiteY1" fmla="*/ 0 h 3909778"/>
              <a:gd name="connsiteX2" fmla="*/ 1865999 w 1865999"/>
              <a:gd name="connsiteY2" fmla="*/ 3909778 h 3909778"/>
              <a:gd name="connsiteX3" fmla="*/ 0 w 1865999"/>
              <a:gd name="connsiteY3" fmla="*/ 2559201 h 390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999" h="3909778">
                <a:moveTo>
                  <a:pt x="0" y="2559201"/>
                </a:moveTo>
                <a:lnTo>
                  <a:pt x="1864301" y="0"/>
                </a:lnTo>
                <a:cubicBezTo>
                  <a:pt x="1866982" y="1307848"/>
                  <a:pt x="1863318" y="2601930"/>
                  <a:pt x="1865999" y="3909778"/>
                </a:cubicBezTo>
                <a:lnTo>
                  <a:pt x="0" y="2559201"/>
                </a:lnTo>
                <a:close/>
              </a:path>
            </a:pathLst>
          </a:custGeom>
          <a:solidFill>
            <a:srgbClr val="019C5A"/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 descr="https://scontent.xx.fbcdn.net/hphotos-xpt1/v/t1.0-9/11218961_928137520565522_1924335771245264777_n.jpg?oh=c85466966499c304d0b20d19f7d67ef3&amp;oe=5676A607"/>
          <p:cNvPicPr>
            <a:picLocks noChangeAspect="1" noChangeArrowheads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73149" y="1039585"/>
            <a:ext cx="1375126" cy="1375126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กล่องข้อความ 1"/>
          <p:cNvSpPr txBox="1"/>
          <p:nvPr/>
        </p:nvSpPr>
        <p:spPr>
          <a:xfrm>
            <a:off x="5596739" y="1250094"/>
            <a:ext cx="19839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Xxx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yyyy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+mj-lt"/>
              </a:rPr>
            </a:b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Coral Draw</a:t>
            </a:r>
            <a:endParaRPr lang="th-TH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https://scontent.xx.fbcdn.net/hphotos-xfl1/v/t1.0-0/p180x540/11009117_636553003117593_2756979011438370035_n.jpg?oh=fa4c3fb02e21745152607f723ba43375&amp;oe=566D3CD1"/>
          <p:cNvPicPr>
            <a:picLocks noChangeAspect="1" noChangeArrowheads="1"/>
          </p:cNvPicPr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7631" y="2906282"/>
            <a:ext cx="1390565" cy="1375126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5615211" y="3039140"/>
            <a:ext cx="1588961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+mj-lt"/>
              </a:rPr>
              <a:t>Xxx</a:t>
            </a:r>
          </a:p>
          <a:p>
            <a:pPr lvl="0"/>
            <a:r>
              <a:rPr lang="en-US" dirty="0" err="1" smtClean="0">
                <a:solidFill>
                  <a:schemeClr val="bg1"/>
                </a:solidFill>
                <a:latin typeface="+mj-lt"/>
              </a:rPr>
              <a:t>yyy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+mj-lt"/>
              </a:rPr>
            </a:br>
            <a:r>
              <a:rPr lang="en-US" sz="1800" dirty="0" smtClean="0">
                <a:solidFill>
                  <a:prstClr val="white"/>
                </a:solidFill>
                <a:latin typeface="Calibri Light" panose="020F0302020204030204"/>
              </a:rPr>
              <a:t>Physical Design</a:t>
            </a:r>
            <a:endParaRPr lang="th-TH" sz="18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5687451" y="4933675"/>
            <a:ext cx="1252266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xxx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+mj-lt"/>
              </a:rPr>
            </a:br>
            <a:r>
              <a:rPr lang="en-US" dirty="0" err="1" smtClean="0">
                <a:solidFill>
                  <a:schemeClr val="bg1"/>
                </a:solidFill>
                <a:latin typeface="+mj-lt"/>
              </a:rPr>
              <a:t>yyy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lvl="0"/>
            <a:r>
              <a:rPr lang="en-US" sz="1800" dirty="0" smtClean="0">
                <a:solidFill>
                  <a:prstClr val="white"/>
                </a:solidFill>
                <a:latin typeface="Calibri Light" panose="020F0302020204030204"/>
              </a:rPr>
              <a:t>Programing</a:t>
            </a:r>
            <a:endParaRPr lang="th-TH" sz="18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pic>
        <p:nvPicPr>
          <p:cNvPr id="3074" name="Picture 2" descr="http://www.cs.cmu.edu/~junggon/tools/gear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22"/>
          <a:stretch/>
        </p:blipFill>
        <p:spPr bwMode="auto">
          <a:xfrm>
            <a:off x="4196616" y="2624250"/>
            <a:ext cx="1078972" cy="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rack-online.com/wp-content/uploads/2015/04/Coreldraw-Graphics-Suite-x7-Serial-Number-Free-Downloa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545" y="307318"/>
            <a:ext cx="1014039" cy="101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xx.fbcdn.net/hphotos-xap1/t31.0-8/10828097_377149735789707_5491771530734079721_o.jpg"/>
          <p:cNvPicPr>
            <a:picLocks noChangeAspect="1" noChangeArrowheads="1"/>
          </p:cNvPicPr>
          <p:nvPr/>
        </p:nvPicPr>
        <p:blipFill rotWithShape="1"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24513" y="4741013"/>
            <a:ext cx="1317953" cy="1359871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catrobat.org/images/scratch.jp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0" b="68523"/>
          <a:stretch/>
        </p:blipFill>
        <p:spPr bwMode="auto">
          <a:xfrm>
            <a:off x="4213358" y="4570599"/>
            <a:ext cx="1140261" cy="40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2804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5465940" y="2006600"/>
            <a:ext cx="2085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YOU LIKE</a:t>
            </a:r>
            <a:endParaRPr lang="th-TH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4140200" y="2529820"/>
            <a:ext cx="51684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3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ชีวะวิทยา</a:t>
            </a:r>
            <a:endParaRPr lang="th-TH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17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playrific.com/images/media/foodChainSong87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1" y="1918550"/>
            <a:ext cx="5324475" cy="40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maggiesscienceconnection.weebly.com/uploads/5/1/0/5/5105330/203571573_orig.gif?4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282" y="1750083"/>
            <a:ext cx="5524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dr282zn36sxxg.cloudfront.net/datastreams/f-d%3A432164d6f6fd96aed1179268c584338fe7089f54245326cf1db7a8c5%2BIMAGE_THUMB_POSTCARD%2BIMAGE_THUMB_POSTCARD.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05" y="1393825"/>
            <a:ext cx="46767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chainconveyordesign.net/wp-content/uploads/2012/01/Red-Panda-Food-Cha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57" y="313394"/>
            <a:ext cx="7734300" cy="53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jannali-biology.wikispaces.com/file/view/foodweb.jpg/310829850/foodwe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30" y="1192868"/>
            <a:ext cx="5848350" cy="379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30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ข้าวหลามตัด 1"/>
          <p:cNvSpPr/>
          <p:nvPr/>
        </p:nvSpPr>
        <p:spPr>
          <a:xfrm>
            <a:off x="2959100" y="2044700"/>
            <a:ext cx="6680200" cy="6680200"/>
          </a:xfrm>
          <a:prstGeom prst="diamond">
            <a:avLst/>
          </a:prstGeom>
          <a:solidFill>
            <a:schemeClr val="bg1"/>
          </a:solidFill>
          <a:scene3d>
            <a:camera prst="orthographicFront">
              <a:rot lat="42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ข้าวหลามตัด 2"/>
          <p:cNvSpPr/>
          <p:nvPr/>
        </p:nvSpPr>
        <p:spPr>
          <a:xfrm>
            <a:off x="4838700" y="3733800"/>
            <a:ext cx="3098800" cy="3098800"/>
          </a:xfrm>
          <a:prstGeom prst="diamond">
            <a:avLst/>
          </a:prstGeom>
          <a:scene3d>
            <a:camera prst="orthographicFront">
              <a:rot lat="42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กลุ่ม 5"/>
          <p:cNvGrpSpPr/>
          <p:nvPr/>
        </p:nvGrpSpPr>
        <p:grpSpPr>
          <a:xfrm>
            <a:off x="4545713" y="3166392"/>
            <a:ext cx="952500" cy="2205038"/>
            <a:chOff x="4545713" y="3166392"/>
            <a:chExt cx="952500" cy="2205038"/>
          </a:xfrm>
        </p:grpSpPr>
        <p:pic>
          <p:nvPicPr>
            <p:cNvPr id="4" name="รูปภาพ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963" y="3166392"/>
              <a:ext cx="762001" cy="395288"/>
            </a:xfrm>
            <a:prstGeom prst="rect">
              <a:avLst/>
            </a:prstGeom>
          </p:spPr>
        </p:pic>
        <p:sp>
          <p:nvSpPr>
            <p:cNvPr id="5" name="วงรี 4"/>
            <p:cNvSpPr/>
            <p:nvPr/>
          </p:nvSpPr>
          <p:spPr>
            <a:xfrm>
              <a:off x="4545713" y="5130130"/>
              <a:ext cx="952500" cy="2413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9" name="กลุ่ม 8"/>
          <p:cNvGrpSpPr/>
          <p:nvPr/>
        </p:nvGrpSpPr>
        <p:grpSpPr>
          <a:xfrm>
            <a:off x="2004566" y="1931143"/>
            <a:ext cx="2489904" cy="3567668"/>
            <a:chOff x="2004566" y="1931143"/>
            <a:chExt cx="2489904" cy="3567668"/>
          </a:xfrm>
        </p:grpSpPr>
        <p:pic>
          <p:nvPicPr>
            <p:cNvPr id="7" name="รูปภาพ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566" y="1931143"/>
              <a:ext cx="2489904" cy="2173508"/>
            </a:xfrm>
            <a:prstGeom prst="rect">
              <a:avLst/>
            </a:prstGeom>
          </p:spPr>
        </p:pic>
        <p:sp>
          <p:nvSpPr>
            <p:cNvPr id="8" name="วงรี 7"/>
            <p:cNvSpPr/>
            <p:nvPr/>
          </p:nvSpPr>
          <p:spPr>
            <a:xfrm>
              <a:off x="2774285" y="5066248"/>
              <a:ext cx="1707485" cy="4325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0" name="กล่องข้อความ 9"/>
          <p:cNvSpPr txBox="1"/>
          <p:nvPr/>
        </p:nvSpPr>
        <p:spPr>
          <a:xfrm>
            <a:off x="5218813" y="2272630"/>
            <a:ext cx="4603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!</a:t>
            </a:r>
            <a:endParaRPr lang="th-TH" sz="6600" b="1" dirty="0"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4336457" y="1332916"/>
            <a:ext cx="2792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/>
              <a:t>Stat.exp</a:t>
            </a:r>
            <a:r>
              <a:rPr lang="en-US" sz="4400" b="1" dirty="0"/>
              <a:t> </a:t>
            </a:r>
            <a:r>
              <a:rPr lang="en-US" sz="4400" b="1" dirty="0" smtClean="0"/>
              <a:t>+1</a:t>
            </a:r>
            <a:endParaRPr lang="th-TH" sz="4400" b="1" dirty="0"/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5145133" y="1864933"/>
            <a:ext cx="3389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/>
              <a:t>Score:time</a:t>
            </a:r>
            <a:r>
              <a:rPr lang="en-US" sz="4400" b="1" dirty="0" smtClean="0"/>
              <a:t> +1</a:t>
            </a:r>
            <a:endParaRPr lang="th-TH" sz="4400" b="1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-5027042" y="2164981"/>
            <a:ext cx="5244920" cy="4087091"/>
            <a:chOff x="-5104614" y="2693278"/>
            <a:chExt cx="5244920" cy="4087091"/>
          </a:xfrm>
        </p:grpSpPr>
        <p:pic>
          <p:nvPicPr>
            <p:cNvPr id="13" name="รูปภาพ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04614" y="2693278"/>
              <a:ext cx="4624710" cy="2399068"/>
            </a:xfrm>
            <a:prstGeom prst="rect">
              <a:avLst/>
            </a:prstGeom>
          </p:spPr>
        </p:pic>
        <p:sp>
          <p:nvSpPr>
            <p:cNvPr id="14" name="วงรี 13"/>
            <p:cNvSpPr/>
            <p:nvPr/>
          </p:nvSpPr>
          <p:spPr>
            <a:xfrm>
              <a:off x="-4770723" y="5536241"/>
              <a:ext cx="4911029" cy="124412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effectLst>
              <a:softEdge rad="393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6" name="กล่องข้อความ 15"/>
          <p:cNvSpPr txBox="1"/>
          <p:nvPr/>
        </p:nvSpPr>
        <p:spPr>
          <a:xfrm>
            <a:off x="1989233" y="1840159"/>
            <a:ext cx="1953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Stat   -1</a:t>
            </a:r>
            <a:endParaRPr lang="th-TH" sz="4400" b="1" dirty="0"/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3015243" y="1127961"/>
            <a:ext cx="2690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Score /100</a:t>
            </a:r>
            <a:endParaRPr lang="th-TH" sz="4400" b="1" dirty="0"/>
          </a:p>
        </p:txBody>
      </p:sp>
    </p:spTree>
    <p:extLst>
      <p:ext uri="{BB962C8B-B14F-4D97-AF65-F5344CB8AC3E}">
        <p14:creationId xmlns:p14="http://schemas.microsoft.com/office/powerpoint/2010/main" val="895893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3845 3.33333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19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600"/>
                            </p:stCondLst>
                            <p:childTnLst>
                              <p:par>
                                <p:cTn id="39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8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400"/>
                            </p:stCondLst>
                            <p:childTnLst>
                              <p:par>
                                <p:cTn id="5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9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76472 2.59259E-6 " pathEditMode="relative" rAng="0" ptsTypes="AA">
                                      <p:cBhvr>
                                        <p:cTn id="59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29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100"/>
                            </p:stCondLst>
                            <p:childTnLst>
                              <p:par>
                                <p:cTn id="7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2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3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900"/>
                            </p:stCondLst>
                            <p:childTnLst>
                              <p:par>
                                <p:cTn id="83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9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6" grpId="0"/>
      <p:bldP spid="16" grpId="1"/>
      <p:bldP spid="17" grpId="0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4338320" y="1582003"/>
            <a:ext cx="3328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ที่มาของโครงงาน</a:t>
            </a:r>
            <a:endParaRPr lang="th-TH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2349499" y="2806700"/>
            <a:ext cx="79502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		ในการเรียนชีววิทยา จำเป็นต้องมีความเข้าใจเกี่ยวกับ สิ่งแวดล้อม และความสัมพันธ์ของสิ่งมีชีวิต ทำให้เด็กที่เรียนเกิดความเบื่อหน่ายในการจำความสัมพันธ์  ทางกลุ่มเราจึงได้คิดค้น สื่อการสอนในรูปแบบเกม เพื่อช่วยให้เด็กเข้าใจเนื้อหาเรื่องชีวิตกับสิ่งแวดล้อมได้ง่าย และสนุกกับการเรียนชีวะวิทยา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8434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/>
          <p:cNvSpPr txBox="1"/>
          <p:nvPr/>
        </p:nvSpPr>
        <p:spPr>
          <a:xfrm>
            <a:off x="1306860" y="861943"/>
            <a:ext cx="2374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/>
              <a:t>วิธีการทดสอบ</a:t>
            </a:r>
            <a:endParaRPr lang="th-TH" sz="4000" b="1" dirty="0"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1306860" y="1339038"/>
            <a:ext cx="9166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ทดลองเล่นเกมดู เรียงลำดับแล้ว ยืนยัน ถ้าเรียงถูกได้คะแนน  ถ้าเรียงผิดส่งสัญญาณตอบกลับ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2525501" y="2922210"/>
            <a:ext cx="1675024" cy="889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เริ่มเกม</a:t>
            </a:r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200524" y="2919590"/>
            <a:ext cx="1679959" cy="89167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กดเลือกโหมด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880483" y="2919590"/>
            <a:ext cx="1679960" cy="8916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เรียงให้ถูก คิดคะแนน</a:t>
            </a:r>
            <a:endParaRPr lang="th-TH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880481" y="5034871"/>
            <a:ext cx="1679960" cy="8916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แข่งกับเวลา</a:t>
            </a:r>
            <a:endParaRPr lang="th-TH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7560441" y="2473754"/>
            <a:ext cx="1679960" cy="8916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เวลาหยุด โชว์คะแนน</a:t>
            </a:r>
            <a:endParaRPr lang="th-TH" dirty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7560441" y="3365425"/>
            <a:ext cx="1679960" cy="8916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กระพริบพร้อมส่งเสียง</a:t>
            </a:r>
            <a:endParaRPr lang="th-TH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560441" y="4589036"/>
            <a:ext cx="1679960" cy="8916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โชว์คะแนน</a:t>
            </a:r>
            <a:endParaRPr lang="th-TH" dirty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560441" y="5480707"/>
            <a:ext cx="1679960" cy="8916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กระพริบพร้อมส่งเสียง</a:t>
            </a:r>
            <a:endParaRPr lang="th-TH" dirty="0"/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4296778" y="2603643"/>
            <a:ext cx="1583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 smtClean="0"/>
              <a:t>กด </a:t>
            </a:r>
            <a:r>
              <a:rPr lang="en-US" sz="2000" dirty="0" smtClean="0"/>
              <a:t>confirm </a:t>
            </a:r>
            <a:r>
              <a:rPr lang="th-TH" sz="2000" dirty="0" smtClean="0"/>
              <a:t>ค้าง</a:t>
            </a:r>
            <a:endParaRPr lang="th-TH" sz="2000" dirty="0"/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5996424" y="2548378"/>
            <a:ext cx="147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โหมดการเล่น</a:t>
            </a:r>
            <a:endParaRPr lang="th-TH" dirty="0"/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7104886" y="2076952"/>
            <a:ext cx="2408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เมื่อกด </a:t>
            </a:r>
            <a:r>
              <a:rPr lang="en-US" sz="2400" dirty="0" smtClean="0"/>
              <a:t>confirm </a:t>
            </a:r>
            <a:r>
              <a:rPr lang="th-TH" sz="2400" dirty="0" smtClean="0"/>
              <a:t>อีกครั้ง</a:t>
            </a:r>
            <a:endParaRPr lang="th-TH" sz="2400" dirty="0"/>
          </a:p>
        </p:txBody>
      </p:sp>
      <p:cxnSp>
        <p:nvCxnSpPr>
          <p:cNvPr id="16" name="ลูกศรเชื่อมต่อแบบตรง 15"/>
          <p:cNvCxnSpPr>
            <a:stCxn id="6" idx="2"/>
            <a:endCxn id="7" idx="0"/>
          </p:cNvCxnSpPr>
          <p:nvPr/>
        </p:nvCxnSpPr>
        <p:spPr>
          <a:xfrm flipH="1">
            <a:off x="6720461" y="3811261"/>
            <a:ext cx="2" cy="122361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10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356</Words>
  <Application>Microsoft Office PowerPoint</Application>
  <PresentationFormat>แบบจอกว้าง</PresentationFormat>
  <Paragraphs>126</Paragraphs>
  <Slides>20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20</vt:i4>
      </vt:variant>
    </vt:vector>
  </HeadingPairs>
  <TitlesOfParts>
    <vt:vector size="30" baseType="lpstr">
      <vt:lpstr>Aharoni</vt:lpstr>
      <vt:lpstr>Angsana New</vt:lpstr>
      <vt:lpstr>Arial</vt:lpstr>
      <vt:lpstr>Berlin Sans FB</vt:lpstr>
      <vt:lpstr>Calibri</vt:lpstr>
      <vt:lpstr>Calibri Light</vt:lpstr>
      <vt:lpstr>Cambria Math</vt:lpstr>
      <vt:lpstr>Cordia New</vt:lpstr>
      <vt:lpstr>Tahoma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Kanda NicH</dc:creator>
  <cp:lastModifiedBy>Kanda NicH</cp:lastModifiedBy>
  <cp:revision>46</cp:revision>
  <dcterms:created xsi:type="dcterms:W3CDTF">2015-11-05T10:36:28Z</dcterms:created>
  <dcterms:modified xsi:type="dcterms:W3CDTF">2015-11-22T19:10:53Z</dcterms:modified>
</cp:coreProperties>
</file>